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20D105-92E4-46BF-BF7F-404BEA16A2EB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97F4F6-A70C-4D13-9D71-7B7CA53B36B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os.nl/video/98858-njoswennemars-199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z17ToLH-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DjEhNa6aQ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X8j9Z_X7qI" TargetMode="External"/><Relationship Id="rId2" Type="http://schemas.openxmlformats.org/officeDocument/2006/relationships/hyperlink" Target="http://www.youtube.com/watch?v=Duzvf5vjH0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Duosport EHBO Module 2012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Achtergronden, principes en tips voor de schaatsinstructeur</a:t>
            </a:r>
            <a:endParaRPr lang="nl-NL" dirty="0"/>
          </a:p>
        </p:txBody>
      </p:sp>
      <p:pic>
        <p:nvPicPr>
          <p:cNvPr id="1028" name="Picture 4" descr="http://www.regiosportplaza.nl/images/500/745/227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948" y="548680"/>
            <a:ext cx="4402460" cy="2932039"/>
          </a:xfrm>
          <a:prstGeom prst="rect">
            <a:avLst/>
          </a:prstGeom>
          <a:noFill/>
        </p:spPr>
      </p:pic>
      <p:pic>
        <p:nvPicPr>
          <p:cNvPr id="1030" name="Picture 6" descr="http://www.triavium.nl/include/files/Fotos%20winter/Documenten/logo_duosport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92696"/>
            <a:ext cx="2657475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Voorkomende problemen ijsbaan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Hartstilstand / infarct</a:t>
            </a:r>
          </a:p>
          <a:p>
            <a:endParaRPr lang="nl-NL" dirty="0" smtClean="0"/>
          </a:p>
          <a:p>
            <a:r>
              <a:rPr lang="nl-NL" dirty="0" smtClean="0"/>
              <a:t>Botbreuken / ontwrichtingen</a:t>
            </a:r>
          </a:p>
          <a:p>
            <a:endParaRPr lang="nl-NL" dirty="0" smtClean="0"/>
          </a:p>
          <a:p>
            <a:r>
              <a:rPr lang="nl-NL" dirty="0" err="1" smtClean="0"/>
              <a:t>Snijwonden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Verstuiking / kneuzing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Botbreuken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Pijn</a:t>
            </a:r>
          </a:p>
          <a:p>
            <a:r>
              <a:rPr lang="nl-NL" dirty="0" smtClean="0"/>
              <a:t>Onvermogen om lichaamsdeel te gebruiken</a:t>
            </a:r>
          </a:p>
          <a:p>
            <a:r>
              <a:rPr lang="nl-NL" dirty="0" smtClean="0"/>
              <a:t>Zwelling</a:t>
            </a:r>
          </a:p>
          <a:p>
            <a:r>
              <a:rPr lang="nl-NL" dirty="0" smtClean="0"/>
              <a:t>Abnormale stand / beweeglijkheid</a:t>
            </a:r>
          </a:p>
          <a:p>
            <a:r>
              <a:rPr lang="nl-NL" dirty="0" smtClean="0"/>
              <a:t>Uitwendige wond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34818" name="Picture 2" descr="http://www.causus.be/bestanden/2009/Image/verschillende_soorten_fractu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068960" cy="325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Botbreuken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Lichaamsdeel onbeweeglijk houden</a:t>
            </a:r>
          </a:p>
          <a:p>
            <a:r>
              <a:rPr lang="nl-NL" dirty="0" smtClean="0"/>
              <a:t>Sieraden verwijderen</a:t>
            </a:r>
          </a:p>
          <a:p>
            <a:r>
              <a:rPr lang="nl-NL" dirty="0" smtClean="0"/>
              <a:t>Rust en steun geven</a:t>
            </a:r>
          </a:p>
          <a:p>
            <a:r>
              <a:rPr lang="nl-NL" dirty="0" smtClean="0"/>
              <a:t>Bij open wond: afdekken</a:t>
            </a:r>
          </a:p>
          <a:p>
            <a:endParaRPr lang="nl-NL" dirty="0" smtClean="0"/>
          </a:p>
          <a:p>
            <a:r>
              <a:rPr lang="nl-NL" dirty="0" smtClean="0"/>
              <a:t>Bij ribbreuk: ademhaling optimaal maken (halfzittend)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Schouder en sleutelbeen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http://nos.nl/video/98858-njoswennemars-1998.html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2" descr="http://boatox.me/wp-content/uploads/2009/09/luxatie-bef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952875" cy="4743450"/>
          </a:xfrm>
          <a:prstGeom prst="rect">
            <a:avLst/>
          </a:prstGeom>
          <a:noFill/>
        </p:spPr>
      </p:pic>
      <p:pic>
        <p:nvPicPr>
          <p:cNvPr id="38914" name="Picture 2" descr="http://jesus.spydro.be/weblog/wp-content/uploads/2007/01/gebroken%20sleutelb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4150940" cy="2490564"/>
          </a:xfrm>
          <a:prstGeom prst="rect">
            <a:avLst/>
          </a:prstGeom>
          <a:noFill/>
        </p:spPr>
      </p:pic>
      <p:pic>
        <p:nvPicPr>
          <p:cNvPr id="38916" name="Picture 4" descr="http://www.sporteditie.nl/images/uploads/nieuws/07082011_sleutelbeen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4392488" cy="208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Bloedverlies gelijkmatig of stootsgewijs (</a:t>
            </a:r>
            <a:r>
              <a:rPr lang="nl-NL" dirty="0" err="1" smtClean="0"/>
              <a:t>vene</a:t>
            </a:r>
            <a:r>
              <a:rPr lang="nl-NL" dirty="0" smtClean="0"/>
              <a:t>/arterie)</a:t>
            </a:r>
          </a:p>
          <a:p>
            <a:endParaRPr lang="nl-NL" dirty="0" smtClean="0"/>
          </a:p>
          <a:p>
            <a:r>
              <a:rPr lang="nl-NL" dirty="0" smtClean="0"/>
              <a:t>Lichaamsdeel omhoog</a:t>
            </a:r>
          </a:p>
          <a:p>
            <a:r>
              <a:rPr lang="nl-NL" dirty="0" smtClean="0"/>
              <a:t>Druk op wond (jas/doek)</a:t>
            </a:r>
          </a:p>
          <a:p>
            <a:endParaRPr lang="nl-NL" dirty="0" smtClean="0"/>
          </a:p>
          <a:p>
            <a:r>
              <a:rPr lang="nl-NL" dirty="0" smtClean="0"/>
              <a:t>Indien veel bloedverlies</a:t>
            </a:r>
          </a:p>
          <a:p>
            <a:pPr lvl="1"/>
            <a:r>
              <a:rPr lang="nl-NL" dirty="0" smtClean="0"/>
              <a:t>EERSTE PRIORITEIT</a:t>
            </a:r>
          </a:p>
          <a:p>
            <a:pPr lvl="1"/>
            <a:r>
              <a:rPr lang="nl-NL" dirty="0" smtClean="0"/>
              <a:t>Nog voor vitale functies</a:t>
            </a:r>
            <a:endParaRPr lang="nl-NL" dirty="0"/>
          </a:p>
        </p:txBody>
      </p:sp>
      <p:pic>
        <p:nvPicPr>
          <p:cNvPr id="40962" name="Picture 2" descr="http://www.menselijk-lichaam.com/wp-content/uploads/Longcirculatie-2-300x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424" y="3356992"/>
            <a:ext cx="386657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Bevriezing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Drie gradaties</a:t>
            </a:r>
          </a:p>
          <a:p>
            <a:pPr lvl="1"/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: zelf te behandelen </a:t>
            </a:r>
            <a:r>
              <a:rPr lang="nl-NL" dirty="0" smtClean="0">
                <a:sym typeface="Wingdings" pitchFamily="2" charset="2"/>
              </a:rPr>
              <a:t> opwarmen		NIET wrijven</a:t>
            </a:r>
            <a:endParaRPr lang="nl-NL" dirty="0" smtClean="0"/>
          </a:p>
          <a:p>
            <a:pPr lvl="1"/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: opwarmen, hulp inschakelen</a:t>
            </a:r>
          </a:p>
          <a:p>
            <a:pPr lvl="1"/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: opwarmen, hulp inschakelen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graads</a:t>
            </a:r>
            <a:endParaRPr lang="nl-NL" dirty="0" smtClean="0"/>
          </a:p>
          <a:p>
            <a:pPr lvl="1"/>
            <a:r>
              <a:rPr lang="nl-NL" dirty="0" smtClean="0"/>
              <a:t>Bleekgrijze huid, pijnlijk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graads</a:t>
            </a:r>
            <a:endParaRPr lang="nl-NL" dirty="0" smtClean="0"/>
          </a:p>
          <a:p>
            <a:pPr lvl="1"/>
            <a:r>
              <a:rPr lang="nl-NL" dirty="0" smtClean="0"/>
              <a:t>Blaren met helder of bloederig vocht, zeer pijnlijk</a:t>
            </a:r>
          </a:p>
          <a:p>
            <a:pPr lvl="1"/>
            <a:r>
              <a:rPr lang="nl-NL" dirty="0" smtClean="0"/>
              <a:t>Opwarmen met lichaamswarmte, blaren intact laten</a:t>
            </a:r>
          </a:p>
          <a:p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graads</a:t>
            </a:r>
            <a:endParaRPr lang="nl-NL" dirty="0" smtClean="0"/>
          </a:p>
          <a:p>
            <a:pPr lvl="1"/>
            <a:r>
              <a:rPr lang="nl-NL" dirty="0" smtClean="0"/>
              <a:t>Spierwitte en gevoelloze huid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Hersenletsel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Bewustzijnsverlies, hoofdpijn, amnesie</a:t>
            </a:r>
          </a:p>
          <a:p>
            <a:r>
              <a:rPr lang="nl-NL" dirty="0" smtClean="0"/>
              <a:t>Misselijkheid en braken</a:t>
            </a:r>
          </a:p>
          <a:p>
            <a:r>
              <a:rPr lang="nl-NL" dirty="0" smtClean="0"/>
              <a:t>Verwardheid en sufheid</a:t>
            </a:r>
          </a:p>
          <a:p>
            <a:endParaRPr lang="nl-NL" dirty="0" smtClean="0"/>
          </a:p>
          <a:p>
            <a:r>
              <a:rPr lang="nl-NL" dirty="0" smtClean="0"/>
              <a:t>Hersenschudding</a:t>
            </a:r>
          </a:p>
          <a:p>
            <a:r>
              <a:rPr lang="nl-NL" dirty="0" smtClean="0"/>
              <a:t>Hersenkneuzing</a:t>
            </a:r>
          </a:p>
          <a:p>
            <a:r>
              <a:rPr lang="nl-NL" dirty="0" smtClean="0"/>
              <a:t>Hersenbloeding</a:t>
            </a:r>
          </a:p>
          <a:p>
            <a:endParaRPr lang="nl-NL" dirty="0" smtClean="0"/>
          </a:p>
          <a:p>
            <a:r>
              <a:rPr lang="nl-NL" dirty="0" smtClean="0"/>
              <a:t>Soms klachten pas enige tijd later!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http://www.youtube.com/watch?v=nz17ToLH-dU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http://www.youtube.com/watch?v=KDjEhNa6aQs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principes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Let op gevaar</a:t>
            </a:r>
          </a:p>
          <a:p>
            <a:r>
              <a:rPr lang="nl-NL" sz="4400" dirty="0" smtClean="0"/>
              <a:t>Stel vast wat er is gebeurd</a:t>
            </a:r>
          </a:p>
          <a:p>
            <a:r>
              <a:rPr lang="nl-NL" sz="4400" dirty="0" smtClean="0"/>
              <a:t>Geruststellen, beschutting</a:t>
            </a:r>
          </a:p>
          <a:p>
            <a:r>
              <a:rPr lang="nl-NL" sz="4400" dirty="0" smtClean="0"/>
              <a:t>Professionele hulp</a:t>
            </a:r>
          </a:p>
          <a:p>
            <a:r>
              <a:rPr lang="nl-NL" sz="4400" dirty="0" smtClean="0"/>
              <a:t>Helpen op de plaats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Vitale 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Ademhaling, circulatie, bewustzijn</a:t>
            </a:r>
          </a:p>
          <a:p>
            <a:pPr lvl="1"/>
            <a:r>
              <a:rPr lang="nl-NL" dirty="0" smtClean="0"/>
              <a:t>Daarna pas plaatselijk letsel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Aanspreken (schudden)</a:t>
            </a:r>
          </a:p>
          <a:p>
            <a:r>
              <a:rPr lang="nl-NL" dirty="0" smtClean="0"/>
              <a:t>Ademhaling controleren (10 sec)</a:t>
            </a:r>
          </a:p>
          <a:p>
            <a:pPr lvl="1"/>
            <a:r>
              <a:rPr lang="nl-NL" dirty="0" smtClean="0"/>
              <a:t>Kijken, voelen, luisteren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ACTIE ONDERNEMEN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http://www.youtube.com/watch?v=Duzvf5vjH0c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http://www.youtube.com/watch?v=mX8j9Z_X7qI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Buiten bewustzijn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nl-NL" dirty="0" smtClean="0"/>
              <a:t>Ademhaling intact		</a:t>
            </a:r>
          </a:p>
          <a:p>
            <a:r>
              <a:rPr lang="nl-NL" dirty="0" smtClean="0"/>
              <a:t>Geen verdenking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>
                <a:hlinkClick r:id="rId2" action="ppaction://hlinksldjump"/>
              </a:rPr>
              <a:t>wervelletsel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STABIELE ZIJLIGGING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1-1-2 laten bellen</a:t>
            </a:r>
          </a:p>
          <a:p>
            <a:endParaRPr lang="nl-NL" dirty="0" smtClean="0"/>
          </a:p>
          <a:p>
            <a:r>
              <a:rPr lang="nl-NL" dirty="0" smtClean="0"/>
              <a:t>Geen ademhaling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START REANIMATIE</a:t>
            </a:r>
          </a:p>
          <a:p>
            <a:r>
              <a:rPr lang="nl-NL" dirty="0" smtClean="0"/>
              <a:t>LAAT </a:t>
            </a:r>
            <a:r>
              <a:rPr lang="nl-NL" dirty="0" smtClean="0">
                <a:hlinkClick r:id="rId3" action="ppaction://hlinksldjump"/>
              </a:rPr>
              <a:t>AED </a:t>
            </a:r>
            <a:r>
              <a:rPr lang="nl-NL" dirty="0" smtClean="0"/>
              <a:t>KOMEN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Wervelletsel</a:t>
            </a:r>
            <a:endParaRPr lang="nl-NL" dirty="0"/>
          </a:p>
        </p:txBody>
      </p:sp>
      <p:pic>
        <p:nvPicPr>
          <p:cNvPr id="30722" name="Picture 2" descr="http://mail.tvo-rotterdam.nl/~tvobio/FOV1-0003E502/FOV1-0003954E/FOV1-00039552/FOV1-0003A5CD/S009AAF33.0/rugem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120680" cy="4995038"/>
          </a:xfrm>
          <a:prstGeom prst="rect">
            <a:avLst/>
          </a:prstGeom>
          <a:noFill/>
        </p:spPr>
      </p:pic>
      <p:pic>
        <p:nvPicPr>
          <p:cNvPr id="30724" name="Picture 4" descr="Ruggegra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428" y="2204864"/>
            <a:ext cx="31085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Wervelletsel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Pijn nek/rug</a:t>
            </a:r>
          </a:p>
          <a:p>
            <a:r>
              <a:rPr lang="nl-NL" dirty="0" smtClean="0"/>
              <a:t>Functiebeperking nek/rug</a:t>
            </a:r>
          </a:p>
          <a:p>
            <a:r>
              <a:rPr lang="nl-NL" dirty="0" smtClean="0"/>
              <a:t>Tintelingen/uitval armen en benen</a:t>
            </a:r>
          </a:p>
          <a:p>
            <a:endParaRPr lang="nl-NL" dirty="0" smtClean="0"/>
          </a:p>
          <a:p>
            <a:r>
              <a:rPr lang="nl-NL" dirty="0" smtClean="0"/>
              <a:t>Veiligheid gaat altijd voor!</a:t>
            </a:r>
          </a:p>
          <a:p>
            <a:pPr lvl="1"/>
            <a:r>
              <a:rPr lang="nl-NL" dirty="0" smtClean="0"/>
              <a:t>Indien verplaatsen, lengterichting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Automatische Externe Defibrillator</a:t>
            </a:r>
          </a:p>
          <a:p>
            <a:endParaRPr lang="nl-NL" dirty="0" smtClean="0"/>
          </a:p>
          <a:p>
            <a:r>
              <a:rPr lang="nl-NL" dirty="0" smtClean="0"/>
              <a:t>Alleen bij </a:t>
            </a:r>
            <a:r>
              <a:rPr lang="nl-NL" dirty="0" err="1" smtClean="0"/>
              <a:t>kamerfibrilleren</a:t>
            </a:r>
            <a:r>
              <a:rPr lang="nl-NL" dirty="0" smtClean="0"/>
              <a:t>!</a:t>
            </a:r>
          </a:p>
          <a:p>
            <a:endParaRPr lang="nl-NL" dirty="0" smtClean="0"/>
          </a:p>
          <a:p>
            <a:r>
              <a:rPr lang="nl-NL" dirty="0" smtClean="0"/>
              <a:t>Iedereen mag AED bedienen</a:t>
            </a:r>
            <a:endParaRPr lang="nl-NL" dirty="0"/>
          </a:p>
        </p:txBody>
      </p:sp>
      <p:pic>
        <p:nvPicPr>
          <p:cNvPr id="32770" name="Picture 2" descr="AE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714500" cy="1704976"/>
          </a:xfrm>
          <a:prstGeom prst="rect">
            <a:avLst/>
          </a:prstGeom>
          <a:noFill/>
        </p:spPr>
      </p:pic>
      <p:pic>
        <p:nvPicPr>
          <p:cNvPr id="32772" name="Picture 4" descr="http://www.venticare.nl/vragen2011/Cardiologi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107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Hartstilstand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 op 1000 </a:t>
            </a:r>
          </a:p>
          <a:p>
            <a:pPr lvl="1"/>
            <a:r>
              <a:rPr lang="nl-NL" dirty="0" smtClean="0"/>
              <a:t>15.000 per jaar (300 per week)</a:t>
            </a:r>
          </a:p>
          <a:p>
            <a:pPr lvl="1"/>
            <a:r>
              <a:rPr lang="nl-NL" dirty="0" smtClean="0"/>
              <a:t>70-80% thuis</a:t>
            </a:r>
          </a:p>
          <a:p>
            <a:pPr lvl="1"/>
            <a:r>
              <a:rPr lang="nl-NL" dirty="0" smtClean="0"/>
              <a:t>Gemiddeld 65 jaar (m:v=3:1)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10-20% overleeft</a:t>
            </a:r>
          </a:p>
          <a:p>
            <a:pPr lvl="1"/>
            <a:r>
              <a:rPr lang="nl-NL" dirty="0" smtClean="0"/>
              <a:t>112, reanimatie, binnen 6 minuten AED</a:t>
            </a:r>
          </a:p>
          <a:p>
            <a:pPr lvl="1"/>
            <a:r>
              <a:rPr lang="nl-NL" dirty="0" smtClean="0"/>
              <a:t>Eerste schok binnen 6 minuten: 50-75% overlevingskans</a:t>
            </a:r>
          </a:p>
        </p:txBody>
      </p:sp>
      <p:pic>
        <p:nvPicPr>
          <p:cNvPr id="4" name="Picture 6" descr="http://www.hartstichting.nl/images/ContentPages/76025/Help_Mee_6_minuten2_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654" y="332656"/>
            <a:ext cx="4031346" cy="401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de Kruis Ziekenhuis">
  <a:themeElements>
    <a:clrScheme name="Aangepast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FF2700"/>
      </a:accent1>
      <a:accent2>
        <a:srgbClr val="3F647E"/>
      </a:accent2>
      <a:accent3>
        <a:srgbClr val="B38A00"/>
      </a:accent3>
      <a:accent4>
        <a:srgbClr val="A5A5A5"/>
      </a:accent4>
      <a:accent5>
        <a:srgbClr val="000000"/>
      </a:accent5>
      <a:accent6>
        <a:srgbClr val="FFFFFF"/>
      </a:accent6>
      <a:hlink>
        <a:srgbClr val="B292CA"/>
      </a:hlink>
      <a:folHlink>
        <a:srgbClr val="6B56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Rode Kruis Ziekenhuis</Template>
  <TotalTime>194</TotalTime>
  <Words>264</Words>
  <Application>Microsoft Office PowerPoint</Application>
  <PresentationFormat>Diavoorstelling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Rode Kruis Ziekenhuis</vt:lpstr>
      <vt:lpstr>Duosport EHBO Module 2012</vt:lpstr>
      <vt:lpstr>Intro</vt:lpstr>
      <vt:lpstr>5 principes</vt:lpstr>
      <vt:lpstr>Vitale functies</vt:lpstr>
      <vt:lpstr>Buiten bewustzijn</vt:lpstr>
      <vt:lpstr>Wervelletsel</vt:lpstr>
      <vt:lpstr>Wervelletsel</vt:lpstr>
      <vt:lpstr>AED</vt:lpstr>
      <vt:lpstr>Hartstilstand</vt:lpstr>
      <vt:lpstr>Voorkomende problemen ijsbaan</vt:lpstr>
      <vt:lpstr>Botbreuken</vt:lpstr>
      <vt:lpstr>Botbreuken</vt:lpstr>
      <vt:lpstr>Schouder en sleutelbeen</vt:lpstr>
      <vt:lpstr>Bloedingen</vt:lpstr>
      <vt:lpstr>Bevriezing</vt:lpstr>
      <vt:lpstr>Hersenletsel</vt:lpstr>
      <vt:lpstr>Afsluiting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Duosport EHBO Module 2012</dc:title>
  <dc:creator>Wouter</dc:creator>
  <cp:lastModifiedBy>Wouter</cp:lastModifiedBy>
  <cp:revision>22</cp:revision>
  <dcterms:created xsi:type="dcterms:W3CDTF">2012-12-12T12:54:40Z</dcterms:created>
  <dcterms:modified xsi:type="dcterms:W3CDTF">2012-12-12T16:27:32Z</dcterms:modified>
</cp:coreProperties>
</file>